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"/>
  </p:notesMasterIdLst>
  <p:sldIdLst>
    <p:sldId id="260" r:id="rId2"/>
    <p:sldId id="369" r:id="rId3"/>
    <p:sldId id="326" r:id="rId4"/>
    <p:sldId id="300" r:id="rId5"/>
    <p:sldId id="375" r:id="rId6"/>
    <p:sldId id="359" r:id="rId7"/>
    <p:sldId id="356" r:id="rId8"/>
    <p:sldId id="371" r:id="rId9"/>
    <p:sldId id="401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6C4C4"/>
    <a:srgbClr val="990033"/>
    <a:srgbClr val="ED7D31"/>
    <a:srgbClr val="A9D18E"/>
    <a:srgbClr val="FF0000"/>
    <a:srgbClr val="4472C4"/>
    <a:srgbClr val="66CCFF"/>
    <a:srgbClr val="FFC000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74852" autoAdjust="0"/>
  </p:normalViewPr>
  <p:slideViewPr>
    <p:cSldViewPr snapToGrid="0">
      <p:cViewPr varScale="1">
        <p:scale>
          <a:sx n="85" d="100"/>
          <a:sy n="85" d="100"/>
        </p:scale>
        <p:origin x="159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D8AF8-D7A3-48B9-B2E7-DD47777B7E83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F975D-0AF5-4E1A-8BBE-93DF104256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66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3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91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457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30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18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9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F975D-0AF5-4E1A-8BBE-93DF1042561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256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9F91E-54F9-4BEC-8C45-5D54B37BF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EBA07A-1B31-4AB4-8274-A0FFD5FE5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8D8A7-9979-464A-AD02-B7500D9B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6115DA-DAE1-4FE2-8B3A-09CABE04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2D4A2C-9CAF-4108-9CEE-F6AEA18C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1809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F44BA-C6ED-4797-8A7A-A1DF5BC4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C03444-CC66-48A1-835F-E693292DB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E23DB7-DC6D-45DF-893F-7174FD66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191AAC-8182-421A-9352-98E6D770C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C51132-B39B-4B8E-9483-EAA324BD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80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2542F26-4EA7-4A4A-A84E-6BDAEA71C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8AC21E-D63B-46F5-9169-7247E2787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A8BF90-C0C1-4F7C-ADBE-511A3782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32B73-432D-481D-AEB8-590C97EF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0876BA-BB04-4509-84E5-D0245975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714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9087F-ED9E-4B2A-8851-42E55CEF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F3456C-8281-4C22-98F6-83C92A314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CED6B5-8D1E-4A34-9FA6-26339EB34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15DA41-E740-4320-A1DE-C0695C897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E22688-4E42-4A4B-B70C-8DAADA4E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9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AB0DB-FB54-45BB-8386-A9707C0BC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38C0D5-D84F-422A-9CD2-5E8F49F51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43A15F-5D5D-40DC-BFEA-7FED5BBB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4F4B83-5F28-419B-85BB-D94D6E52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0DDE05-6F4A-4DC7-B21D-F1CC38FA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39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EE696-F052-4A90-A608-04BC88B9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BBC35B-90B2-4C67-B172-D3F31C8BC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5B5166-3ADD-41C4-BBD6-EB9E9D1AD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A2BE97-6341-455F-A66A-4150F6E8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D2FBFE-FF96-4A7F-B435-73C447D2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15AC47-9CAC-4F6A-8B1F-866C05CE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68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AD0EB-B551-4CDC-8B65-9C51835F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D0CBC9-E2B9-4DFB-B6B9-80B54A2C9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D1E396-4FE5-4671-A6A3-F6182F50D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D344EF-2132-4D8A-B49D-703765F40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D471F9-D3C3-4D78-A492-210680E9D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E1E2234-5796-41F3-841D-0BC34CC18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D3B5586-48FC-4654-956A-5DE4AE9D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4EC3092-DA1C-43DF-90A9-25D37DC6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15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F58E89-4CE4-4BFA-9248-FA5E2FD0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7B090B-C3DE-44AE-9E3D-95D166E6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90E5579-055C-4ACE-88B4-7FE72C9F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FFF472D-AD17-4B23-891D-29AFDAB3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375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C59DD6-4E7C-4210-8176-FD38A8A7B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4EA8A0-C06E-490F-A17C-17825DA3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BB5E71-B196-4EBA-AB30-9855D3B4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3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FC634-A180-4139-802E-2B016E7E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CE039F-B5DB-498F-9122-86C22770C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5841374-3F1B-418C-9CF8-A065552BB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C92C01F-8C7B-4EAF-A12A-FDF343EE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86F3DF-B9C6-4057-8A80-FB56E6DB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01E368-3E9E-43A1-B18B-63DB6B6B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49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0905A-B04E-4363-A315-7A621B2D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8AD2A6B-27D9-4414-925F-E0DF67B2B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A3FC53-B6B7-4348-9A1A-7459CC14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1BB413-CF74-4A83-BA4A-9D00CFCB1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67F8F7-EA13-4103-8A78-6C740FBBF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7C02F8-7D8C-47E9-88EA-5A77B354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358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331BA7F-9EB5-4532-B6B9-774355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F562E6-BCA7-4C53-B003-E42A8E747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9EAF64-EF78-4024-908C-9F5839C63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CD532-ABED-4FA4-BCF0-65EAD2034018}" type="datetimeFigureOut">
              <a:rPr lang="pt-BR" smtClean="0"/>
              <a:t>10/07/2022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4ED0C5-9FF3-49DD-94AB-617E3DBFA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CF1BD4-B4CE-4679-A302-29372A27F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1C3DE-6AB8-495F-AAE1-28206237E4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46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acioservisoci.blogspot.com.es/2014/03/los-origenes-de-la-comunicacion-humana.html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asiapacificreport.nz/2020/08/02/noam-chomsky-decades-of-neoliberal-plague-left-us-unprepared-for-coronavirus-pandemic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spacioservisoci.blogspot.com.es/2014/03/los-origenes-de-la-comunicacion-humana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acioservisoci.blogspot.com.es/2014/03/los-origenes-de-la-comunicacion-humana.html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asiapacificreport.nz/2020/08/02/noam-chomsky-decades-of-neoliberal-plague-left-us-unprepared-for-coronavirus-pandemic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AFD5EDAC-2D24-4A81-A332-B95A8D5E9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371789" y="62754"/>
            <a:ext cx="6752676" cy="6795246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9CE05FE-092F-44B6-9EA0-E2560D4096B7}"/>
              </a:ext>
            </a:extLst>
          </p:cNvPr>
          <p:cNvSpPr txBox="1"/>
          <p:nvPr/>
        </p:nvSpPr>
        <p:spPr>
          <a:xfrm>
            <a:off x="209006" y="435429"/>
            <a:ext cx="5033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Berlin Sans FB Demi" panose="020E0802020502020306" pitchFamily="34" charset="0"/>
              </a:rPr>
              <a:t>Curso de Dados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EFD9532-6CF1-47DF-88BF-BF7A034D9AD2}"/>
              </a:ext>
            </a:extLst>
          </p:cNvPr>
          <p:cNvSpPr txBox="1"/>
          <p:nvPr/>
        </p:nvSpPr>
        <p:spPr>
          <a:xfrm>
            <a:off x="0" y="2758306"/>
            <a:ext cx="5242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Aniela Improta França</a:t>
            </a:r>
          </a:p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(UFRJ)</a:t>
            </a: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endParaRPr lang="pt-BR" sz="3600" dirty="0">
              <a:latin typeface="Berlin Sans FB Demi" panose="020E0802020502020306" pitchFamily="34" charset="0"/>
            </a:endParaRPr>
          </a:p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2022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094B73-D8DF-3357-23D5-99C79E176E8B}"/>
              </a:ext>
            </a:extLst>
          </p:cNvPr>
          <p:cNvSpPr txBox="1"/>
          <p:nvPr/>
        </p:nvSpPr>
        <p:spPr>
          <a:xfrm>
            <a:off x="1794277" y="1531354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latin typeface="Berlin Sans FB Demi" panose="020E0802020502020306" pitchFamily="34" charset="0"/>
              </a:rPr>
              <a:t>AULA 2 </a:t>
            </a:r>
          </a:p>
        </p:txBody>
      </p:sp>
    </p:spTree>
    <p:extLst>
      <p:ext uri="{BB962C8B-B14F-4D97-AF65-F5344CB8AC3E}">
        <p14:creationId xmlns:p14="http://schemas.microsoft.com/office/powerpoint/2010/main" val="166913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7D73A-D30F-E98E-BA3B-DC242F9E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questão do BOOTSTRAPPING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A3A9C9-4AF5-7709-BEB8-428ABD658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689" y="1848734"/>
            <a:ext cx="8296570" cy="40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5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NATUREZA  OU AMBIENTE 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0FBBC29-A6E8-4744-947E-D5FE02CB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70" r="20416"/>
          <a:stretch/>
        </p:blipFill>
        <p:spPr>
          <a:xfrm>
            <a:off x="0" y="1535289"/>
            <a:ext cx="3488267" cy="45125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719" t="200" r="7011" b="-200"/>
          <a:stretch/>
        </p:blipFill>
        <p:spPr>
          <a:xfrm>
            <a:off x="6514163" y="1690689"/>
            <a:ext cx="5675963" cy="435713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66E636-EE4A-4965-87F1-CDEE8EB30BC7}"/>
              </a:ext>
            </a:extLst>
          </p:cNvPr>
          <p:cNvSpPr txBox="1"/>
          <p:nvPr/>
        </p:nvSpPr>
        <p:spPr>
          <a:xfrm>
            <a:off x="573152" y="6123543"/>
            <a:ext cx="1078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Noam Chomsky    (1928 /   )                                                                       Michael </a:t>
            </a:r>
            <a:r>
              <a:rPr lang="pt-B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 (1950 /   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671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9"/>
            <a:ext cx="10515600" cy="1325563"/>
          </a:xfrm>
        </p:spPr>
        <p:txBody>
          <a:bodyPr/>
          <a:lstStyle/>
          <a:p>
            <a:pPr algn="r"/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AMBIENTE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719" t="200" r="7011" b="-200"/>
          <a:stretch/>
        </p:blipFill>
        <p:spPr>
          <a:xfrm>
            <a:off x="10261061" y="1723591"/>
            <a:ext cx="1930939" cy="148227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32D4128-5C38-447B-8C8A-E3AA917B20BD}"/>
              </a:ext>
            </a:extLst>
          </p:cNvPr>
          <p:cNvSpPr txBox="1"/>
          <p:nvPr/>
        </p:nvSpPr>
        <p:spPr>
          <a:xfrm>
            <a:off x="10498908" y="3133713"/>
            <a:ext cx="1709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>
                <a:latin typeface="Aharoni" panose="02010803020104030203" pitchFamily="2" charset="-79"/>
                <a:cs typeface="Aharoni" panose="02010803020104030203" pitchFamily="2" charset="-79"/>
              </a:rPr>
              <a:t>Michael </a:t>
            </a:r>
            <a:r>
              <a:rPr lang="pt-BR" sz="12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endParaRPr lang="pt-BR" sz="1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7D47FB0-CDCE-42CC-9839-EF07A4A42376}"/>
              </a:ext>
            </a:extLst>
          </p:cNvPr>
          <p:cNvSpPr txBox="1"/>
          <p:nvPr/>
        </p:nvSpPr>
        <p:spPr>
          <a:xfrm>
            <a:off x="-108059" y="938761"/>
            <a:ext cx="9229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/>
              <a:t>O que existe de inerente ou substrato genético (?) é a necessidade de socialização. </a:t>
            </a:r>
            <a:r>
              <a:rPr lang="pt-BR" sz="2400" dirty="0"/>
              <a:t>As Línguas Naturais são criadas, governadas, adquiridas e usadas a serviço de </a:t>
            </a:r>
            <a:r>
              <a:rPr lang="pt-BR" sz="2400" b="1" dirty="0"/>
              <a:t>fatores comunicativos  que se valem de habilidades cognitivas gerais em prol do comportamento social</a:t>
            </a:r>
            <a:r>
              <a:rPr lang="pt-BR" b="1" dirty="0"/>
              <a:t>.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C52C02C-717D-4C9E-8411-BFBA61475695}"/>
              </a:ext>
            </a:extLst>
          </p:cNvPr>
          <p:cNvCxnSpPr>
            <a:cxnSpLocks/>
            <a:stCxn id="8" idx="1"/>
            <a:endCxn id="3" idx="3"/>
          </p:cNvCxnSpPr>
          <p:nvPr/>
        </p:nvCxnSpPr>
        <p:spPr>
          <a:xfrm flipH="1" flipV="1">
            <a:off x="9121285" y="1723591"/>
            <a:ext cx="1139776" cy="74114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D18BAF-AD70-4C56-AC93-A72B72D810B5}"/>
              </a:ext>
            </a:extLst>
          </p:cNvPr>
          <p:cNvSpPr txBox="1"/>
          <p:nvPr/>
        </p:nvSpPr>
        <p:spPr>
          <a:xfrm>
            <a:off x="603984" y="2797239"/>
            <a:ext cx="7670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Os funcionalistas se concentram principalmente nas construções sociais e na contribuição dos pais – ensino explícito – e em como a linguagem é adquirida por meio de experiências e comportamentos reforçados. </a:t>
            </a:r>
            <a:endParaRPr lang="pt-BR" sz="2400" b="1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2057F70-2079-4F67-8AA1-D13932A768D6}"/>
              </a:ext>
            </a:extLst>
          </p:cNvPr>
          <p:cNvCxnSpPr>
            <a:cxnSpLocks/>
            <a:stCxn id="8" idx="1"/>
            <a:endCxn id="14" idx="3"/>
          </p:cNvCxnSpPr>
          <p:nvPr/>
        </p:nvCxnSpPr>
        <p:spPr>
          <a:xfrm flipH="1">
            <a:off x="8274756" y="2464731"/>
            <a:ext cx="1986305" cy="111733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A525256-34BE-4A41-A05C-50EBB486DD7A}"/>
              </a:ext>
            </a:extLst>
          </p:cNvPr>
          <p:cNvSpPr txBox="1"/>
          <p:nvPr/>
        </p:nvSpPr>
        <p:spPr>
          <a:xfrm>
            <a:off x="2030178" y="4600208"/>
            <a:ext cx="9986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err="1"/>
              <a:t>Tomasello</a:t>
            </a:r>
            <a:r>
              <a:rPr lang="pt-BR" sz="2400" dirty="0"/>
              <a:t> indica habilidades cognitivas básicas para a aquisição de linguagem : </a:t>
            </a:r>
          </a:p>
          <a:p>
            <a:r>
              <a:rPr lang="pt-BR" sz="2400" dirty="0"/>
              <a:t>1. Capacidade de apontar, gesticular e </a:t>
            </a:r>
            <a:r>
              <a:rPr lang="pt-BR" sz="2400" dirty="0" err="1"/>
              <a:t>pantomimizar</a:t>
            </a:r>
            <a:r>
              <a:rPr lang="pt-BR" sz="2400" dirty="0"/>
              <a:t>;</a:t>
            </a:r>
          </a:p>
          <a:p>
            <a:r>
              <a:rPr lang="pt-BR" sz="2400" dirty="0"/>
              <a:t>2. Leitura de intenções ou </a:t>
            </a:r>
            <a:r>
              <a:rPr lang="pt-BR" sz="2400" i="1" dirty="0"/>
              <a:t>Teoria da Mente do Outro</a:t>
            </a:r>
            <a:r>
              <a:rPr lang="pt-BR" sz="2400" dirty="0"/>
              <a:t>; Common </a:t>
            </a:r>
            <a:r>
              <a:rPr lang="pt-BR" sz="2400" dirty="0" err="1"/>
              <a:t>Ground</a:t>
            </a:r>
            <a:r>
              <a:rPr lang="pt-BR" sz="2400" dirty="0"/>
              <a:t>;</a:t>
            </a:r>
          </a:p>
          <a:p>
            <a:r>
              <a:rPr lang="pt-BR" sz="2400" dirty="0"/>
              <a:t>3. Capacidade de imitação  (neurônios espelho);</a:t>
            </a:r>
          </a:p>
          <a:p>
            <a:r>
              <a:rPr lang="pt-BR" sz="2400" dirty="0"/>
              <a:t>4. Memória de uso conjunto (apreensão de fórmulas).</a:t>
            </a:r>
            <a:endParaRPr lang="pt-BR" sz="2400" b="1" dirty="0"/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02F3640-4567-4413-B304-9E866CA0B219}"/>
              </a:ext>
            </a:extLst>
          </p:cNvPr>
          <p:cNvCxnSpPr>
            <a:cxnSpLocks/>
            <a:stCxn id="6" idx="2"/>
            <a:endCxn id="18" idx="0"/>
          </p:cNvCxnSpPr>
          <p:nvPr/>
        </p:nvCxnSpPr>
        <p:spPr>
          <a:xfrm flipH="1">
            <a:off x="7023479" y="3410712"/>
            <a:ext cx="4330321" cy="118949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4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64D9D5-3627-2BBB-CF44-FC9B57B7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t-BR" dirty="0"/>
              <a:t>A ORIGEM DO FUNCIONALISMO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993D4D-9202-27A9-F1C8-8F69F5EB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040" y="2002210"/>
            <a:ext cx="8633177" cy="16547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/>
              <a:t>Charles Darwin</a:t>
            </a:r>
            <a:r>
              <a:rPr lang="pt-BR" dirty="0"/>
              <a:t>:  “Não duvido que a linguagem deva suas origens à imitação e aos próprios gritos distintivos do homem, auxiliados por sinais e gestos.”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590446F-4E73-0D38-C81C-6B0E3D39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5563"/>
            <a:ext cx="1419423" cy="177189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6723507-D58F-D2A3-6122-30E9DBD7A1B3}"/>
              </a:ext>
            </a:extLst>
          </p:cNvPr>
          <p:cNvSpPr txBox="1"/>
          <p:nvPr/>
        </p:nvSpPr>
        <p:spPr>
          <a:xfrm>
            <a:off x="557387" y="3551051"/>
            <a:ext cx="86331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1" dirty="0"/>
              <a:t>Wilhelm </a:t>
            </a:r>
            <a:r>
              <a:rPr lang="pt-BR" sz="2800" b="1" dirty="0" err="1"/>
              <a:t>Wundt</a:t>
            </a:r>
            <a:r>
              <a:rPr lang="pt-BR" sz="2800" dirty="0"/>
              <a:t>, fundador do primeiro laboratório de psicologia experimental no mundo, em Leipzig, na Alemanha, escreveu um trabalho de dois volumes em 1879 sobre a fala e argumentou que uma </a:t>
            </a:r>
            <a:r>
              <a:rPr lang="pt-BR" sz="2800" i="1" dirty="0"/>
              <a:t>língua de sinais universal seria uma protolíngua</a:t>
            </a:r>
            <a:r>
              <a:rPr lang="pt-BR" sz="2800" dirty="0"/>
              <a:t> teria sido a origem de todas as línguas.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CE84D57-49D5-7CAD-1FBB-9212D70CA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989" y="3652610"/>
            <a:ext cx="1571844" cy="201005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FEDE78B-729E-781B-5B9B-F020633A6567}"/>
              </a:ext>
            </a:extLst>
          </p:cNvPr>
          <p:cNvSpPr txBox="1"/>
          <p:nvPr/>
        </p:nvSpPr>
        <p:spPr>
          <a:xfrm>
            <a:off x="9746617" y="566266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1832/1920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3A6159-0B1D-2B5D-1A81-4D8D29432396}"/>
              </a:ext>
            </a:extLst>
          </p:cNvPr>
          <p:cNvSpPr txBox="1"/>
          <p:nvPr/>
        </p:nvSpPr>
        <p:spPr>
          <a:xfrm>
            <a:off x="942617" y="308099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1809/1882</a:t>
            </a:r>
          </a:p>
        </p:txBody>
      </p:sp>
    </p:spTree>
    <p:extLst>
      <p:ext uri="{BB962C8B-B14F-4D97-AF65-F5344CB8AC3E}">
        <p14:creationId xmlns:p14="http://schemas.microsoft.com/office/powerpoint/2010/main" val="3093527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masello">
            <a:hlinkClick r:id="" action="ppaction://media"/>
            <a:extLst>
              <a:ext uri="{FF2B5EF4-FFF2-40B4-BE49-F238E27FC236}">
                <a16:creationId xmlns:a16="http://schemas.microsoft.com/office/drawing/2014/main" id="{DB298953-FDA4-F760-2412-F1E87D1E8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1797" y="28222"/>
            <a:ext cx="9106370" cy="68297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A527ACB-F214-1BC4-EAC5-1ABC71DA503A}"/>
              </a:ext>
            </a:extLst>
          </p:cNvPr>
          <p:cNvSpPr txBox="1"/>
          <p:nvPr/>
        </p:nvSpPr>
        <p:spPr>
          <a:xfrm>
            <a:off x="23833" y="28222"/>
            <a:ext cx="276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 5m até 8:35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28593C5-8134-90F0-0353-09A203B2649A}"/>
              </a:ext>
            </a:extLst>
          </p:cNvPr>
          <p:cNvSpPr txBox="1"/>
          <p:nvPr/>
        </p:nvSpPr>
        <p:spPr>
          <a:xfrm>
            <a:off x="26161" y="1230489"/>
            <a:ext cx="27590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Formas de se </a:t>
            </a:r>
          </a:p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engajar em </a:t>
            </a:r>
          </a:p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Trocas Sociais:</a:t>
            </a:r>
          </a:p>
          <a:p>
            <a:pPr algn="ctr"/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Gestos e </a:t>
            </a:r>
            <a:r>
              <a:rPr lang="pt-B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Deixis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11DA6C99-4AAD-D93E-5E08-2B2129994A60}"/>
              </a:ext>
            </a:extLst>
          </p:cNvPr>
          <p:cNvSpPr/>
          <p:nvPr/>
        </p:nvSpPr>
        <p:spPr>
          <a:xfrm rot="16572153">
            <a:off x="-44954" y="997038"/>
            <a:ext cx="3066828" cy="3022299"/>
          </a:xfrm>
          <a:custGeom>
            <a:avLst/>
            <a:gdLst>
              <a:gd name="connsiteX0" fmla="*/ 396872 w 2711094"/>
              <a:gd name="connsiteY0" fmla="*/ 225778 h 2968978"/>
              <a:gd name="connsiteX1" fmla="*/ 340428 w 2711094"/>
              <a:gd name="connsiteY1" fmla="*/ 248356 h 2968978"/>
              <a:gd name="connsiteX2" fmla="*/ 58206 w 2711094"/>
              <a:gd name="connsiteY2" fmla="*/ 406400 h 2968978"/>
              <a:gd name="connsiteX3" fmla="*/ 46917 w 2711094"/>
              <a:gd name="connsiteY3" fmla="*/ 440267 h 2968978"/>
              <a:gd name="connsiteX4" fmla="*/ 24339 w 2711094"/>
              <a:gd name="connsiteY4" fmla="*/ 620889 h 2968978"/>
              <a:gd name="connsiteX5" fmla="*/ 46917 w 2711094"/>
              <a:gd name="connsiteY5" fmla="*/ 891822 h 2968978"/>
              <a:gd name="connsiteX6" fmla="*/ 69494 w 2711094"/>
              <a:gd name="connsiteY6" fmla="*/ 925689 h 2968978"/>
              <a:gd name="connsiteX7" fmla="*/ 46917 w 2711094"/>
              <a:gd name="connsiteY7" fmla="*/ 1083734 h 2968978"/>
              <a:gd name="connsiteX8" fmla="*/ 125939 w 2711094"/>
              <a:gd name="connsiteY8" fmla="*/ 1241778 h 2968978"/>
              <a:gd name="connsiteX9" fmla="*/ 13050 w 2711094"/>
              <a:gd name="connsiteY9" fmla="*/ 1715911 h 2968978"/>
              <a:gd name="connsiteX10" fmla="*/ 46917 w 2711094"/>
              <a:gd name="connsiteY10" fmla="*/ 1952978 h 2968978"/>
              <a:gd name="connsiteX11" fmla="*/ 80783 w 2711094"/>
              <a:gd name="connsiteY11" fmla="*/ 2054578 h 2968978"/>
              <a:gd name="connsiteX12" fmla="*/ 148517 w 2711094"/>
              <a:gd name="connsiteY12" fmla="*/ 2133600 h 2968978"/>
              <a:gd name="connsiteX13" fmla="*/ 272694 w 2711094"/>
              <a:gd name="connsiteY13" fmla="*/ 2257778 h 2968978"/>
              <a:gd name="connsiteX14" fmla="*/ 475894 w 2711094"/>
              <a:gd name="connsiteY14" fmla="*/ 2291645 h 2968978"/>
              <a:gd name="connsiteX15" fmla="*/ 487183 w 2711094"/>
              <a:gd name="connsiteY15" fmla="*/ 2506134 h 2968978"/>
              <a:gd name="connsiteX16" fmla="*/ 475894 w 2711094"/>
              <a:gd name="connsiteY16" fmla="*/ 2619022 h 2968978"/>
              <a:gd name="connsiteX17" fmla="*/ 758117 w 2711094"/>
              <a:gd name="connsiteY17" fmla="*/ 2822222 h 2968978"/>
              <a:gd name="connsiteX18" fmla="*/ 1141939 w 2711094"/>
              <a:gd name="connsiteY18" fmla="*/ 2968978 h 2968978"/>
              <a:gd name="connsiteX19" fmla="*/ 1390294 w 2711094"/>
              <a:gd name="connsiteY19" fmla="*/ 2957689 h 2968978"/>
              <a:gd name="connsiteX20" fmla="*/ 1807983 w 2711094"/>
              <a:gd name="connsiteY20" fmla="*/ 2878667 h 2968978"/>
              <a:gd name="connsiteX21" fmla="*/ 2135361 w 2711094"/>
              <a:gd name="connsiteY21" fmla="*/ 2720622 h 2968978"/>
              <a:gd name="connsiteX22" fmla="*/ 2146650 w 2711094"/>
              <a:gd name="connsiteY22" fmla="*/ 2686756 h 2968978"/>
              <a:gd name="connsiteX23" fmla="*/ 2191806 w 2711094"/>
              <a:gd name="connsiteY23" fmla="*/ 2630311 h 2968978"/>
              <a:gd name="connsiteX24" fmla="*/ 2270828 w 2711094"/>
              <a:gd name="connsiteY24" fmla="*/ 2573867 h 2968978"/>
              <a:gd name="connsiteX25" fmla="*/ 2406294 w 2711094"/>
              <a:gd name="connsiteY25" fmla="*/ 2449689 h 2968978"/>
              <a:gd name="connsiteX26" fmla="*/ 2620783 w 2711094"/>
              <a:gd name="connsiteY26" fmla="*/ 2302934 h 2968978"/>
              <a:gd name="connsiteX27" fmla="*/ 2711094 w 2711094"/>
              <a:gd name="connsiteY27" fmla="*/ 1919111 h 2968978"/>
              <a:gd name="connsiteX28" fmla="*/ 2643361 w 2711094"/>
              <a:gd name="connsiteY28" fmla="*/ 1546578 h 2968978"/>
              <a:gd name="connsiteX29" fmla="*/ 2609494 w 2711094"/>
              <a:gd name="connsiteY29" fmla="*/ 1512711 h 2968978"/>
              <a:gd name="connsiteX30" fmla="*/ 2575628 w 2711094"/>
              <a:gd name="connsiteY30" fmla="*/ 1444978 h 2968978"/>
              <a:gd name="connsiteX31" fmla="*/ 2327272 w 2711094"/>
              <a:gd name="connsiteY31" fmla="*/ 1332089 h 2968978"/>
              <a:gd name="connsiteX32" fmla="*/ 2428872 w 2711094"/>
              <a:gd name="connsiteY32" fmla="*/ 1185334 h 2968978"/>
              <a:gd name="connsiteX33" fmla="*/ 2451450 w 2711094"/>
              <a:gd name="connsiteY33" fmla="*/ 1117600 h 2968978"/>
              <a:gd name="connsiteX34" fmla="*/ 2564339 w 2711094"/>
              <a:gd name="connsiteY34" fmla="*/ 1027289 h 2968978"/>
              <a:gd name="connsiteX35" fmla="*/ 2620783 w 2711094"/>
              <a:gd name="connsiteY35" fmla="*/ 914400 h 2968978"/>
              <a:gd name="connsiteX36" fmla="*/ 2598206 w 2711094"/>
              <a:gd name="connsiteY36" fmla="*/ 756356 h 2968978"/>
              <a:gd name="connsiteX37" fmla="*/ 2632072 w 2711094"/>
              <a:gd name="connsiteY37" fmla="*/ 316089 h 2968978"/>
              <a:gd name="connsiteX38" fmla="*/ 2586917 w 2711094"/>
              <a:gd name="connsiteY38" fmla="*/ 248356 h 2968978"/>
              <a:gd name="connsiteX39" fmla="*/ 2530472 w 2711094"/>
              <a:gd name="connsiteY39" fmla="*/ 90311 h 2968978"/>
              <a:gd name="connsiteX40" fmla="*/ 2496606 w 2711094"/>
              <a:gd name="connsiteY40" fmla="*/ 79022 h 2968978"/>
              <a:gd name="connsiteX41" fmla="*/ 2440161 w 2711094"/>
              <a:gd name="connsiteY41" fmla="*/ 45156 h 2968978"/>
              <a:gd name="connsiteX42" fmla="*/ 2259539 w 2711094"/>
              <a:gd name="connsiteY42" fmla="*/ 33867 h 2968978"/>
              <a:gd name="connsiteX43" fmla="*/ 2078917 w 2711094"/>
              <a:gd name="connsiteY43" fmla="*/ 0 h 2968978"/>
              <a:gd name="connsiteX44" fmla="*/ 1661228 w 2711094"/>
              <a:gd name="connsiteY44" fmla="*/ 33867 h 2968978"/>
              <a:gd name="connsiteX45" fmla="*/ 1627361 w 2711094"/>
              <a:gd name="connsiteY45" fmla="*/ 56445 h 2968978"/>
              <a:gd name="connsiteX46" fmla="*/ 1469317 w 2711094"/>
              <a:gd name="connsiteY46" fmla="*/ 112889 h 2968978"/>
              <a:gd name="connsiteX47" fmla="*/ 1299983 w 2711094"/>
              <a:gd name="connsiteY47" fmla="*/ 180622 h 2968978"/>
              <a:gd name="connsiteX48" fmla="*/ 814561 w 2711094"/>
              <a:gd name="connsiteY48" fmla="*/ 225778 h 2968978"/>
              <a:gd name="connsiteX49" fmla="*/ 769406 w 2711094"/>
              <a:gd name="connsiteY49" fmla="*/ 191911 h 2968978"/>
              <a:gd name="connsiteX50" fmla="*/ 735539 w 2711094"/>
              <a:gd name="connsiteY50" fmla="*/ 180622 h 2968978"/>
              <a:gd name="connsiteX51" fmla="*/ 453317 w 2711094"/>
              <a:gd name="connsiteY51" fmla="*/ 191911 h 2968978"/>
              <a:gd name="connsiteX52" fmla="*/ 396872 w 2711094"/>
              <a:gd name="connsiteY52" fmla="*/ 225778 h 296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1094" h="2968978">
                <a:moveTo>
                  <a:pt x="396872" y="225778"/>
                </a:moveTo>
                <a:cubicBezTo>
                  <a:pt x="378057" y="233304"/>
                  <a:pt x="358308" y="238820"/>
                  <a:pt x="340428" y="248356"/>
                </a:cubicBezTo>
                <a:cubicBezTo>
                  <a:pt x="245292" y="299095"/>
                  <a:pt x="58206" y="406400"/>
                  <a:pt x="58206" y="406400"/>
                </a:cubicBezTo>
                <a:cubicBezTo>
                  <a:pt x="54443" y="417689"/>
                  <a:pt x="48773" y="428513"/>
                  <a:pt x="46917" y="440267"/>
                </a:cubicBezTo>
                <a:cubicBezTo>
                  <a:pt x="37454" y="500200"/>
                  <a:pt x="24339" y="620889"/>
                  <a:pt x="24339" y="620889"/>
                </a:cubicBezTo>
                <a:cubicBezTo>
                  <a:pt x="31865" y="711200"/>
                  <a:pt x="33636" y="802176"/>
                  <a:pt x="46917" y="891822"/>
                </a:cubicBezTo>
                <a:cubicBezTo>
                  <a:pt x="48905" y="905243"/>
                  <a:pt x="69494" y="912121"/>
                  <a:pt x="69494" y="925689"/>
                </a:cubicBezTo>
                <a:cubicBezTo>
                  <a:pt x="69494" y="978905"/>
                  <a:pt x="46917" y="1083734"/>
                  <a:pt x="46917" y="1083734"/>
                </a:cubicBezTo>
                <a:cubicBezTo>
                  <a:pt x="73258" y="1136415"/>
                  <a:pt x="121933" y="1183015"/>
                  <a:pt x="125939" y="1241778"/>
                </a:cubicBezTo>
                <a:cubicBezTo>
                  <a:pt x="143042" y="1492625"/>
                  <a:pt x="101159" y="1539693"/>
                  <a:pt x="13050" y="1715911"/>
                </a:cubicBezTo>
                <a:cubicBezTo>
                  <a:pt x="-9640" y="1829362"/>
                  <a:pt x="-5383" y="1766192"/>
                  <a:pt x="46917" y="1952978"/>
                </a:cubicBezTo>
                <a:cubicBezTo>
                  <a:pt x="56542" y="1987354"/>
                  <a:pt x="63281" y="2023464"/>
                  <a:pt x="80783" y="2054578"/>
                </a:cubicBezTo>
                <a:cubicBezTo>
                  <a:pt x="97792" y="2084815"/>
                  <a:pt x="127083" y="2106320"/>
                  <a:pt x="148517" y="2133600"/>
                </a:cubicBezTo>
                <a:cubicBezTo>
                  <a:pt x="186935" y="2182496"/>
                  <a:pt x="206359" y="2238430"/>
                  <a:pt x="272694" y="2257778"/>
                </a:cubicBezTo>
                <a:cubicBezTo>
                  <a:pt x="338615" y="2277005"/>
                  <a:pt x="408161" y="2280356"/>
                  <a:pt x="475894" y="2291645"/>
                </a:cubicBezTo>
                <a:cubicBezTo>
                  <a:pt x="563619" y="2350126"/>
                  <a:pt x="510097" y="2299914"/>
                  <a:pt x="487183" y="2506134"/>
                </a:cubicBezTo>
                <a:cubicBezTo>
                  <a:pt x="483007" y="2543720"/>
                  <a:pt x="479657" y="2581393"/>
                  <a:pt x="475894" y="2619022"/>
                </a:cubicBezTo>
                <a:cubicBezTo>
                  <a:pt x="597830" y="2814119"/>
                  <a:pt x="451061" y="2614216"/>
                  <a:pt x="758117" y="2822222"/>
                </a:cubicBezTo>
                <a:cubicBezTo>
                  <a:pt x="1045127" y="3016648"/>
                  <a:pt x="673485" y="2928243"/>
                  <a:pt x="1141939" y="2968978"/>
                </a:cubicBezTo>
                <a:cubicBezTo>
                  <a:pt x="1224724" y="2965215"/>
                  <a:pt x="1308175" y="2968824"/>
                  <a:pt x="1390294" y="2957689"/>
                </a:cubicBezTo>
                <a:cubicBezTo>
                  <a:pt x="1530709" y="2938650"/>
                  <a:pt x="1807983" y="2878667"/>
                  <a:pt x="1807983" y="2878667"/>
                </a:cubicBezTo>
                <a:cubicBezTo>
                  <a:pt x="1888679" y="2844690"/>
                  <a:pt x="2054516" y="2786768"/>
                  <a:pt x="2135361" y="2720622"/>
                </a:cubicBezTo>
                <a:cubicBezTo>
                  <a:pt x="2144571" y="2713087"/>
                  <a:pt x="2140343" y="2696847"/>
                  <a:pt x="2146650" y="2686756"/>
                </a:cubicBezTo>
                <a:cubicBezTo>
                  <a:pt x="2159420" y="2666324"/>
                  <a:pt x="2173977" y="2646519"/>
                  <a:pt x="2191806" y="2630311"/>
                </a:cubicBezTo>
                <a:cubicBezTo>
                  <a:pt x="2215758" y="2608537"/>
                  <a:pt x="2244487" y="2592682"/>
                  <a:pt x="2270828" y="2573867"/>
                </a:cubicBezTo>
                <a:cubicBezTo>
                  <a:pt x="2316737" y="2505004"/>
                  <a:pt x="2294886" y="2530364"/>
                  <a:pt x="2406294" y="2449689"/>
                </a:cubicBezTo>
                <a:cubicBezTo>
                  <a:pt x="2476459" y="2398880"/>
                  <a:pt x="2549287" y="2351852"/>
                  <a:pt x="2620783" y="2302934"/>
                </a:cubicBezTo>
                <a:cubicBezTo>
                  <a:pt x="2709955" y="2050283"/>
                  <a:pt x="2680591" y="2178396"/>
                  <a:pt x="2711094" y="1919111"/>
                </a:cubicBezTo>
                <a:cubicBezTo>
                  <a:pt x="2693377" y="1795083"/>
                  <a:pt x="2676150" y="1665437"/>
                  <a:pt x="2643361" y="1546578"/>
                </a:cubicBezTo>
                <a:cubicBezTo>
                  <a:pt x="2639115" y="1531188"/>
                  <a:pt x="2620783" y="1524000"/>
                  <a:pt x="2609494" y="1512711"/>
                </a:cubicBezTo>
                <a:cubicBezTo>
                  <a:pt x="2598205" y="1490133"/>
                  <a:pt x="2596889" y="1458585"/>
                  <a:pt x="2575628" y="1444978"/>
                </a:cubicBezTo>
                <a:cubicBezTo>
                  <a:pt x="2499035" y="1395958"/>
                  <a:pt x="2327272" y="1332089"/>
                  <a:pt x="2327272" y="1332089"/>
                </a:cubicBezTo>
                <a:cubicBezTo>
                  <a:pt x="2361139" y="1283171"/>
                  <a:pt x="2399062" y="1236825"/>
                  <a:pt x="2428872" y="1185334"/>
                </a:cubicBezTo>
                <a:cubicBezTo>
                  <a:pt x="2440796" y="1164737"/>
                  <a:pt x="2435962" y="1135670"/>
                  <a:pt x="2451450" y="1117600"/>
                </a:cubicBezTo>
                <a:cubicBezTo>
                  <a:pt x="2482811" y="1081012"/>
                  <a:pt x="2526709" y="1057393"/>
                  <a:pt x="2564339" y="1027289"/>
                </a:cubicBezTo>
                <a:cubicBezTo>
                  <a:pt x="2583154" y="989659"/>
                  <a:pt x="2615565" y="956146"/>
                  <a:pt x="2620783" y="914400"/>
                </a:cubicBezTo>
                <a:cubicBezTo>
                  <a:pt x="2627384" y="861595"/>
                  <a:pt x="2598206" y="756356"/>
                  <a:pt x="2598206" y="756356"/>
                </a:cubicBezTo>
                <a:cubicBezTo>
                  <a:pt x="2643497" y="563869"/>
                  <a:pt x="2670109" y="529097"/>
                  <a:pt x="2632072" y="316089"/>
                </a:cubicBezTo>
                <a:cubicBezTo>
                  <a:pt x="2627302" y="289377"/>
                  <a:pt x="2601969" y="270934"/>
                  <a:pt x="2586917" y="248356"/>
                </a:cubicBezTo>
                <a:cubicBezTo>
                  <a:pt x="2574665" y="187094"/>
                  <a:pt x="2571243" y="148556"/>
                  <a:pt x="2530472" y="90311"/>
                </a:cubicBezTo>
                <a:cubicBezTo>
                  <a:pt x="2523648" y="80563"/>
                  <a:pt x="2507249" y="84343"/>
                  <a:pt x="2496606" y="79022"/>
                </a:cubicBezTo>
                <a:cubicBezTo>
                  <a:pt x="2476981" y="69209"/>
                  <a:pt x="2461715" y="49262"/>
                  <a:pt x="2440161" y="45156"/>
                </a:cubicBezTo>
                <a:cubicBezTo>
                  <a:pt x="2380902" y="33869"/>
                  <a:pt x="2319746" y="37630"/>
                  <a:pt x="2259539" y="33867"/>
                </a:cubicBezTo>
                <a:cubicBezTo>
                  <a:pt x="2139796" y="3931"/>
                  <a:pt x="2200019" y="15138"/>
                  <a:pt x="2078917" y="0"/>
                </a:cubicBezTo>
                <a:cubicBezTo>
                  <a:pt x="1957534" y="5058"/>
                  <a:pt x="1788356" y="2085"/>
                  <a:pt x="1661228" y="33867"/>
                </a:cubicBezTo>
                <a:cubicBezTo>
                  <a:pt x="1648065" y="37158"/>
                  <a:pt x="1639907" y="51279"/>
                  <a:pt x="1627361" y="56445"/>
                </a:cubicBezTo>
                <a:cubicBezTo>
                  <a:pt x="1575634" y="77744"/>
                  <a:pt x="1521621" y="93050"/>
                  <a:pt x="1469317" y="112889"/>
                </a:cubicBezTo>
                <a:cubicBezTo>
                  <a:pt x="1412476" y="134449"/>
                  <a:pt x="1358437" y="163921"/>
                  <a:pt x="1299983" y="180622"/>
                </a:cubicBezTo>
                <a:cubicBezTo>
                  <a:pt x="1197068" y="210026"/>
                  <a:pt x="846775" y="223630"/>
                  <a:pt x="814561" y="225778"/>
                </a:cubicBezTo>
                <a:cubicBezTo>
                  <a:pt x="799509" y="214489"/>
                  <a:pt x="785742" y="201246"/>
                  <a:pt x="769406" y="191911"/>
                </a:cubicBezTo>
                <a:cubicBezTo>
                  <a:pt x="759074" y="186007"/>
                  <a:pt x="747439" y="180622"/>
                  <a:pt x="735539" y="180622"/>
                </a:cubicBezTo>
                <a:cubicBezTo>
                  <a:pt x="641390" y="180622"/>
                  <a:pt x="547391" y="188148"/>
                  <a:pt x="453317" y="191911"/>
                </a:cubicBezTo>
                <a:lnTo>
                  <a:pt x="396872" y="225778"/>
                </a:lnTo>
                <a:close/>
              </a:path>
            </a:pathLst>
          </a:custGeom>
          <a:solidFill>
            <a:srgbClr val="ED7D31">
              <a:alpha val="16078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834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1E585B-8D93-83DB-EA09-F14EBD4E6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63"/>
            <a:ext cx="6683929" cy="51259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437C2A9-6D75-A0B2-122C-BD8ABF2BDEC4}"/>
              </a:ext>
            </a:extLst>
          </p:cNvPr>
          <p:cNvSpPr txBox="1"/>
          <p:nvPr/>
        </p:nvSpPr>
        <p:spPr>
          <a:xfrm>
            <a:off x="6683929" y="1554254"/>
            <a:ext cx="5097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Camadas de Intencionalidade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BE031D-5A79-E67D-2E14-669CABC5AC2A}"/>
              </a:ext>
            </a:extLst>
          </p:cNvPr>
          <p:cNvSpPr txBox="1"/>
          <p:nvPr/>
        </p:nvSpPr>
        <p:spPr>
          <a:xfrm>
            <a:off x="6807200" y="2285636"/>
            <a:ext cx="55911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/>
              <a:t>Sua própria referência</a:t>
            </a:r>
            <a:endParaRPr lang="pt-B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Uma referência provavelmente de </a:t>
            </a:r>
            <a:br>
              <a:rPr lang="pt-BR" sz="2800" dirty="0"/>
            </a:br>
            <a:r>
              <a:rPr lang="pt-BR" sz="2800" dirty="0"/>
              <a:t> conhecimento comum </a:t>
            </a:r>
            <a:br>
              <a:rPr lang="pt-BR" sz="2800" dirty="0"/>
            </a:br>
            <a:r>
              <a:rPr lang="pt-BR" sz="2800" dirty="0"/>
              <a:t> (probabilidade)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O conhecimento de que você tem </a:t>
            </a:r>
          </a:p>
          <a:p>
            <a:r>
              <a:rPr lang="pt-BR" sz="2800" dirty="0"/>
              <a:t>    conhecimento do conhecimento</a:t>
            </a:r>
          </a:p>
          <a:p>
            <a:r>
              <a:rPr lang="pt-BR" sz="2800" dirty="0"/>
              <a:t>    da outra pessoa (Comunicação). </a:t>
            </a:r>
          </a:p>
          <a:p>
            <a:r>
              <a:rPr lang="pt-BR" sz="2800" dirty="0"/>
              <a:t>    Teoria da mente</a:t>
            </a:r>
          </a:p>
        </p:txBody>
      </p:sp>
    </p:spTree>
    <p:extLst>
      <p:ext uri="{BB962C8B-B14F-4D97-AF65-F5344CB8AC3E}">
        <p14:creationId xmlns:p14="http://schemas.microsoft.com/office/powerpoint/2010/main" val="52704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5E11721-06C7-646A-AA10-D0E918AC1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362"/>
            <a:ext cx="12191999" cy="69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8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FBBC29-A6E8-4744-947E-D5FE02CBD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070" r="20416"/>
          <a:stretch/>
        </p:blipFill>
        <p:spPr>
          <a:xfrm>
            <a:off x="0" y="898193"/>
            <a:ext cx="704240" cy="9110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78840-2D0E-4B9D-AD18-02A86D30F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719" t="200" r="7011" b="-200"/>
          <a:stretch/>
        </p:blipFill>
        <p:spPr>
          <a:xfrm>
            <a:off x="11205780" y="1053592"/>
            <a:ext cx="984345" cy="75562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66E636-EE4A-4965-87F1-CDEE8EB30BC7}"/>
              </a:ext>
            </a:extLst>
          </p:cNvPr>
          <p:cNvSpPr txBox="1"/>
          <p:nvPr/>
        </p:nvSpPr>
        <p:spPr>
          <a:xfrm>
            <a:off x="838199" y="1169041"/>
            <a:ext cx="1078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Noam Chomsky    (1928 /   )                                                                       Michael </a:t>
            </a:r>
            <a:r>
              <a:rPr lang="pt-BR" sz="1800" dirty="0" err="1">
                <a:latin typeface="Aharoni" panose="02010803020104030203" pitchFamily="2" charset="-79"/>
                <a:cs typeface="Aharoni" panose="02010803020104030203" pitchFamily="2" charset="-79"/>
              </a:rPr>
              <a:t>Tomasello</a:t>
            </a:r>
            <a:r>
              <a:rPr lang="pt-BR" sz="1800" dirty="0">
                <a:latin typeface="Aharoni" panose="02010803020104030203" pitchFamily="2" charset="-79"/>
                <a:cs typeface="Aharoni" panose="02010803020104030203" pitchFamily="2" charset="-79"/>
              </a:rPr>
              <a:t> (1950 /   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6627D6-3C49-5AF1-31FD-D266F23F5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25" y="28145"/>
            <a:ext cx="1413164" cy="68298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796D225-8F9D-F511-23D7-362403658C6C}"/>
              </a:ext>
            </a:extLst>
          </p:cNvPr>
          <p:cNvSpPr txBox="1"/>
          <p:nvPr/>
        </p:nvSpPr>
        <p:spPr>
          <a:xfrm>
            <a:off x="352120" y="1865502"/>
            <a:ext cx="193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neodarwinismo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68D6CD-D8C4-9AD8-7325-17EDBBDCBA7D}"/>
              </a:ext>
            </a:extLst>
          </p:cNvPr>
          <p:cNvSpPr txBox="1"/>
          <p:nvPr/>
        </p:nvSpPr>
        <p:spPr>
          <a:xfrm>
            <a:off x="7415887" y="1865502"/>
            <a:ext cx="157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darwinismo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992CCC-B86C-8FC3-F30E-3D0B8B07284E}"/>
              </a:ext>
            </a:extLst>
          </p:cNvPr>
          <p:cNvSpPr txBox="1"/>
          <p:nvPr/>
        </p:nvSpPr>
        <p:spPr>
          <a:xfrm>
            <a:off x="352120" y="2288086"/>
            <a:ext cx="267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exaptação</a:t>
            </a:r>
            <a:r>
              <a:rPr lang="pt-BR" dirty="0"/>
              <a:t> + adaptação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1E183A-53EC-3890-2FE2-38E5026DDA8F}"/>
              </a:ext>
            </a:extLst>
          </p:cNvPr>
          <p:cNvSpPr txBox="1"/>
          <p:nvPr/>
        </p:nvSpPr>
        <p:spPr>
          <a:xfrm>
            <a:off x="7415887" y="2287424"/>
            <a:ext cx="150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adaptação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BA4B67-F1BE-EF30-A2A6-25090DA54B75}"/>
              </a:ext>
            </a:extLst>
          </p:cNvPr>
          <p:cNvSpPr txBox="1"/>
          <p:nvPr/>
        </p:nvSpPr>
        <p:spPr>
          <a:xfrm>
            <a:off x="352120" y="2711418"/>
            <a:ext cx="4902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linguagem surge na espécie coincidentemente</a:t>
            </a:r>
          </a:p>
          <a:p>
            <a:r>
              <a:rPr lang="pt-BR" dirty="0"/>
              <a:t>      com criatividade nos utensílios – protolíngua I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4256070-60F0-0C97-550E-C281DCC88FB9}"/>
              </a:ext>
            </a:extLst>
          </p:cNvPr>
          <p:cNvSpPr txBox="1"/>
          <p:nvPr/>
        </p:nvSpPr>
        <p:spPr>
          <a:xfrm>
            <a:off x="7419229" y="2711418"/>
            <a:ext cx="453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linguagem surge paulatinamente a partir</a:t>
            </a:r>
          </a:p>
          <a:p>
            <a:r>
              <a:rPr lang="pt-BR" dirty="0"/>
              <a:t>      da </a:t>
            </a:r>
            <a:r>
              <a:rPr lang="pt-BR" dirty="0" err="1"/>
              <a:t>deixis</a:t>
            </a:r>
            <a:r>
              <a:rPr lang="pt-BR" dirty="0"/>
              <a:t>, dos gestos - protolíngua de sinais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D287502-205E-150E-E9BB-4A67FC7FFF92}"/>
              </a:ext>
            </a:extLst>
          </p:cNvPr>
          <p:cNvSpPr txBox="1"/>
          <p:nvPr/>
        </p:nvSpPr>
        <p:spPr>
          <a:xfrm>
            <a:off x="352120" y="3357749"/>
            <a:ext cx="443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gramática universal (GU) dotação genética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8DEDFD0-037D-FE0C-D0B0-ED6A2F3FC5C0}"/>
              </a:ext>
            </a:extLst>
          </p:cNvPr>
          <p:cNvSpPr txBox="1"/>
          <p:nvPr/>
        </p:nvSpPr>
        <p:spPr>
          <a:xfrm>
            <a:off x="7415887" y="3785665"/>
            <a:ext cx="432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sociabilidade inata ligada à sobrevivência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3DD92D-B60C-099F-5218-964170A9DE97}"/>
              </a:ext>
            </a:extLst>
          </p:cNvPr>
          <p:cNvSpPr txBox="1"/>
          <p:nvPr/>
        </p:nvSpPr>
        <p:spPr>
          <a:xfrm>
            <a:off x="352120" y="4178713"/>
            <a:ext cx="356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centros de linguagem no cérebro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8F6ED2B-9BBC-4469-DEA7-3AF14C65668B}"/>
              </a:ext>
            </a:extLst>
          </p:cNvPr>
          <p:cNvSpPr txBox="1"/>
          <p:nvPr/>
        </p:nvSpPr>
        <p:spPr>
          <a:xfrm>
            <a:off x="7413065" y="3357749"/>
            <a:ext cx="223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neurônios espelho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AFA6DEC-48B1-1203-8778-587BBE4ACECA}"/>
              </a:ext>
            </a:extLst>
          </p:cNvPr>
          <p:cNvSpPr txBox="1"/>
          <p:nvPr/>
        </p:nvSpPr>
        <p:spPr>
          <a:xfrm>
            <a:off x="356490" y="3785665"/>
            <a:ext cx="515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computação recursiva inata ligada à sobrevivência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95BAF97-4493-2B55-4B05-C194ECD2D903}"/>
              </a:ext>
            </a:extLst>
          </p:cNvPr>
          <p:cNvSpPr txBox="1"/>
          <p:nvPr/>
        </p:nvSpPr>
        <p:spPr>
          <a:xfrm>
            <a:off x="7413065" y="4213581"/>
            <a:ext cx="410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memória de uso conjunto e estatística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F825362-06AB-F562-85E9-B8F5F3CA6EA1}"/>
              </a:ext>
            </a:extLst>
          </p:cNvPr>
          <p:cNvSpPr txBox="1"/>
          <p:nvPr/>
        </p:nvSpPr>
        <p:spPr>
          <a:xfrm>
            <a:off x="352120" y="4597692"/>
            <a:ext cx="497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aquisição de linguagem – GU  + dados primários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D4A2CF5-9AE2-6A45-E201-EF1BEABA494A}"/>
              </a:ext>
            </a:extLst>
          </p:cNvPr>
          <p:cNvSpPr txBox="1"/>
          <p:nvPr/>
        </p:nvSpPr>
        <p:spPr>
          <a:xfrm>
            <a:off x="7410443" y="4597692"/>
            <a:ext cx="444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aquisição de linguagem – Teoria da Mente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75FF22D-1154-5C3F-DCD5-66298B21EABC}"/>
              </a:ext>
            </a:extLst>
          </p:cNvPr>
          <p:cNvSpPr txBox="1"/>
          <p:nvPr/>
        </p:nvSpPr>
        <p:spPr>
          <a:xfrm>
            <a:off x="7269827" y="5546457"/>
            <a:ext cx="4684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Ink Free" panose="03080402000500000000" pitchFamily="66" charset="0"/>
              </a:rPr>
              <a:t>“ Não adianta você saber o que o outro pensa e o outro saber o que você pensa. É necessário que você saiba que ele sabe que você sabe.”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09CB7DD-4463-53F8-5857-B8355EDDC9EF}"/>
              </a:ext>
            </a:extLst>
          </p:cNvPr>
          <p:cNvSpPr txBox="1"/>
          <p:nvPr/>
        </p:nvSpPr>
        <p:spPr>
          <a:xfrm>
            <a:off x="352120" y="5470544"/>
            <a:ext cx="4637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 </a:t>
            </a:r>
            <a:r>
              <a:rPr lang="pt-BR" sz="2400" dirty="0">
                <a:latin typeface="Brush Script MT" panose="03060802040406070304" pitchFamily="66" charset="0"/>
              </a:rPr>
              <a:t>Aquisição não é alguma coisa que a criança faz. É algo que acontece com a criança no seu meio</a:t>
            </a:r>
            <a:r>
              <a:rPr lang="pt-BR" dirty="0"/>
              <a:t>”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AB042AF-0324-4219-A9D7-C107C8ECB7B8}"/>
              </a:ext>
            </a:extLst>
          </p:cNvPr>
          <p:cNvSpPr txBox="1"/>
          <p:nvPr/>
        </p:nvSpPr>
        <p:spPr>
          <a:xfrm>
            <a:off x="352120" y="5023117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período crítico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7E9D86A-0F6F-1326-BCC4-9AD2DDCCCB3B}"/>
              </a:ext>
            </a:extLst>
          </p:cNvPr>
          <p:cNvSpPr txBox="1"/>
          <p:nvPr/>
        </p:nvSpPr>
        <p:spPr>
          <a:xfrm>
            <a:off x="7419229" y="5023117"/>
            <a:ext cx="341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treino e fala direta para criança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9396899-05A8-A8E7-74F9-7E07C0E641AA}"/>
              </a:ext>
            </a:extLst>
          </p:cNvPr>
          <p:cNvSpPr txBox="1"/>
          <p:nvPr/>
        </p:nvSpPr>
        <p:spPr>
          <a:xfrm>
            <a:off x="-22882" y="64886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Fim da Aula 2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9E7B92-672C-4C80-97DB-54F4422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44"/>
            <a:ext cx="12190126" cy="1325563"/>
          </a:xfrm>
        </p:spPr>
        <p:txBody>
          <a:bodyPr/>
          <a:lstStyle/>
          <a:p>
            <a:pPr algn="ctr"/>
            <a:r>
              <a:rPr lang="pt-BR" sz="6000">
                <a:latin typeface="Aharoni" panose="02010803020104030203" pitchFamily="2" charset="-79"/>
                <a:cs typeface="Aharoni" panose="02010803020104030203" pitchFamily="2" charset="-79"/>
              </a:rPr>
              <a:t>NATUREZA     </a:t>
            </a:r>
            <a:r>
              <a:rPr lang="pt-BR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OU</a:t>
            </a:r>
            <a:r>
              <a:rPr lang="pt-BR" sz="6000">
                <a:latin typeface="Aharoni" panose="02010803020104030203" pitchFamily="2" charset="-79"/>
                <a:cs typeface="Aharoni" panose="02010803020104030203" pitchFamily="2" charset="-79"/>
              </a:rPr>
              <a:t>   AMBIENTE </a:t>
            </a:r>
            <a:r>
              <a:rPr lang="pt-BR" sz="6000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72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16185</TotalTime>
  <Words>474</Words>
  <Application>Microsoft Office PowerPoint</Application>
  <PresentationFormat>Widescreen</PresentationFormat>
  <Paragraphs>68</Paragraphs>
  <Slides>9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8" baseType="lpstr">
      <vt:lpstr>Aharoni</vt:lpstr>
      <vt:lpstr>Arial</vt:lpstr>
      <vt:lpstr>Berlin Sans FB Demi</vt:lpstr>
      <vt:lpstr>Brush Script MT</vt:lpstr>
      <vt:lpstr>Calibri</vt:lpstr>
      <vt:lpstr>Calibri Light</vt:lpstr>
      <vt:lpstr>Century Gothic</vt:lpstr>
      <vt:lpstr>Ink Free</vt:lpstr>
      <vt:lpstr>Tema do Office</vt:lpstr>
      <vt:lpstr>Apresentação do PowerPoint</vt:lpstr>
      <vt:lpstr>A questão do BOOTSTRAPPING</vt:lpstr>
      <vt:lpstr>NATUREZA  OU AMBIENTE ?</vt:lpstr>
      <vt:lpstr>AMBIENTE</vt:lpstr>
      <vt:lpstr>A ORIGEM DO FUNCIONALISMO</vt:lpstr>
      <vt:lpstr>Apresentação do PowerPoint</vt:lpstr>
      <vt:lpstr>Apresentação do PowerPoint</vt:lpstr>
      <vt:lpstr>Apresentação do PowerPoint</vt:lpstr>
      <vt:lpstr>NATUREZA     OU   AMBIENTE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Ouça</dc:title>
  <dc:creator>Aniela Franca</dc:creator>
  <cp:lastModifiedBy>Aniela Improta Franca</cp:lastModifiedBy>
  <cp:revision>194</cp:revision>
  <dcterms:created xsi:type="dcterms:W3CDTF">2022-03-07T19:53:04Z</dcterms:created>
  <dcterms:modified xsi:type="dcterms:W3CDTF">2022-07-11T01:53:35Z</dcterms:modified>
</cp:coreProperties>
</file>